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slideLayouts/slideLayout3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  <p:sldMasterId id="2147483683" r:id="rId2"/>
    <p:sldMasterId id="2147483684" r:id="rId3"/>
    <p:sldMasterId id="2147483685" r:id="rId4"/>
    <p:sldMasterId id="2147483686" r:id="rId5"/>
    <p:sldMasterId id="2147483687" r:id="rId6"/>
    <p:sldMasterId id="2147483688" r:id="rId7"/>
    <p:sldMasterId id="2147483689" r:id="rId8"/>
    <p:sldMasterId id="2147483690" r:id="rId9"/>
    <p:sldMasterId id="2147483691" r:id="rId10"/>
  </p:sldMasterIdLst>
  <p:notesMasterIdLst>
    <p:notesMasterId r:id="rId26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</p:sldIdLst>
  <p:sldSz cx="9144000" cy="6858000" type="screen4x3"/>
  <p:notesSz cx="7023100" cy="9309100"/>
  <p:embeddedFontLst>
    <p:embeddedFont>
      <p:font typeface="Corbel" panose="020B05030202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81C7B2-426A-4AB8-9099-942106B5210A}">
  <a:tblStyle styleId="{8181C7B2-426A-4AB8-9099-942106B521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font" Target="fonts/font2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275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:notes"/>
          <p:cNvSpPr txBox="1"/>
          <p:nvPr/>
        </p:nvSpPr>
        <p:spPr>
          <a:xfrm>
            <a:off x="3978275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371" name="Google Shape;3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2" name="Google Shape;372;p1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0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1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2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3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4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5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7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8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9:notes"/>
          <p:cNvSpPr txBox="1">
            <a:spLocks noGrp="1"/>
          </p:cNvSpPr>
          <p:nvPr>
            <p:ph type="body" idx="1"/>
          </p:nvPr>
        </p:nvSpPr>
        <p:spPr>
          <a:xfrm>
            <a:off x="703262" y="4422775"/>
            <a:ext cx="5616575" cy="418782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dt" idx="10"/>
          </p:nvPr>
        </p:nvSpPr>
        <p:spPr>
          <a:xfrm>
            <a:off x="7326312" y="6116637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ftr" idx="11"/>
          </p:nvPr>
        </p:nvSpPr>
        <p:spPr>
          <a:xfrm>
            <a:off x="3624262" y="6116637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ldNum" idx="12"/>
          </p:nvPr>
        </p:nvSpPr>
        <p:spPr>
          <a:xfrm>
            <a:off x="8275637" y="6116637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>
            <a:spLocks noGrp="1"/>
          </p:cNvSpPr>
          <p:nvPr>
            <p:ph type="pic" idx="2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1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1275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marL="1371600" lvl="2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marL="1828800" lvl="3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marL="2286000" lvl="4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marL="2743200" lvl="5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marL="3200400" lvl="6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marL="3657600" lvl="7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marL="4114800" lvl="8" indent="-357504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1186C3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2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3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1186C3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4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0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ftr" idx="11"/>
          </p:nvPr>
        </p:nvSpPr>
        <p:spPr>
          <a:xfrm>
            <a:off x="1973262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 rot="5400000">
            <a:off x="5412754" y="2574438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 rot="5400000">
            <a:off x="1569010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3155950" y="493713"/>
            <a:ext cx="3357562" cy="770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body" idx="2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1973262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5"/>
          <p:cNvSpPr txBox="1"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9" name="Google Shape;199;p25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5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5" name="Google Shape;205;p26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6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6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7"/>
          <p:cNvSpPr>
            <a:spLocks noGrp="1"/>
          </p:cNvSpPr>
          <p:nvPr>
            <p:ph type="pic" idx="2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8"/>
          <p:cNvSpPr>
            <a:spLocks noGrp="1"/>
          </p:cNvSpPr>
          <p:nvPr>
            <p:ph type="pic" idx="2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body" idx="1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9"/>
          <p:cNvSpPr txBox="1">
            <a:spLocks noGrp="1"/>
          </p:cNvSpPr>
          <p:nvPr>
            <p:ph type="body" idx="1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1275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marL="1371600" lvl="2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marL="1828800" lvl="3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marL="2286000" lvl="4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marL="2743200" lvl="5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marL="3200400" lvl="6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marL="3657600" lvl="7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marL="4114800" lvl="8" indent="-357504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>
            <a:endParaRPr/>
          </a:p>
        </p:txBody>
      </p:sp>
      <p:sp>
        <p:nvSpPr>
          <p:cNvPr id="225" name="Google Shape;225;p29"/>
          <p:cNvSpPr txBox="1">
            <a:spLocks noGrp="1"/>
          </p:cNvSpPr>
          <p:nvPr>
            <p:ph type="body" idx="2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226" name="Google Shape;226;p29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9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29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0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0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31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31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31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2"/>
          <p:cNvSpPr txBox="1"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1186C3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241" name="Google Shape;241;p32"/>
          <p:cNvSpPr txBox="1">
            <a:spLocks noGrp="1"/>
          </p:cNvSpPr>
          <p:nvPr>
            <p:ph type="body" idx="2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242" name="Google Shape;242;p32"/>
          <p:cNvSpPr txBox="1">
            <a:spLocks noGrp="1"/>
          </p:cNvSpPr>
          <p:nvPr>
            <p:ph type="body" idx="3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1186C3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243" name="Google Shape;243;p32"/>
          <p:cNvSpPr txBox="1">
            <a:spLocks noGrp="1"/>
          </p:cNvSpPr>
          <p:nvPr>
            <p:ph type="body" idx="4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244" name="Google Shape;244;p32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32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32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3"/>
          <p:cNvSpPr txBox="1"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250" name="Google Shape;250;p33"/>
          <p:cNvSpPr txBox="1">
            <a:spLocks noGrp="1"/>
          </p:cNvSpPr>
          <p:nvPr>
            <p:ph type="body" idx="2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251" name="Google Shape;251;p33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33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4"/>
          <p:cNvSpPr txBox="1"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4"/>
          <p:cNvSpPr txBox="1"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34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34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34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2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36"/>
          <p:cNvSpPr txBox="1"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8" name="Google Shape;278;p36"/>
          <p:cNvSpPr txBox="1">
            <a:spLocks noGrp="1"/>
          </p:cNvSpPr>
          <p:nvPr>
            <p:ph type="dt" idx="10"/>
          </p:nvPr>
        </p:nvSpPr>
        <p:spPr>
          <a:xfrm>
            <a:off x="7326312" y="6116637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36"/>
          <p:cNvSpPr txBox="1">
            <a:spLocks noGrp="1"/>
          </p:cNvSpPr>
          <p:nvPr>
            <p:ph type="ftr" idx="11"/>
          </p:nvPr>
        </p:nvSpPr>
        <p:spPr>
          <a:xfrm>
            <a:off x="3624262" y="6116637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6"/>
          <p:cNvSpPr txBox="1">
            <a:spLocks noGrp="1"/>
          </p:cNvSpPr>
          <p:nvPr>
            <p:ph type="sldNum" idx="12"/>
          </p:nvPr>
        </p:nvSpPr>
        <p:spPr>
          <a:xfrm>
            <a:off x="8275637" y="6116637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38"/>
          <p:cNvSpPr txBox="1">
            <a:spLocks noGrp="1"/>
          </p:cNvSpPr>
          <p:nvPr>
            <p:ph type="body" idx="1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38"/>
          <p:cNvSpPr txBox="1">
            <a:spLocks noGrp="1"/>
          </p:cNvSpPr>
          <p:nvPr>
            <p:ph type="body" idx="2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0" name="Google Shape;300;p38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38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38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0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40"/>
          <p:cNvSpPr txBox="1">
            <a:spLocks noGrp="1"/>
          </p:cNvSpPr>
          <p:nvPr>
            <p:ph type="body" idx="1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spcBef>
                <a:spcPts val="480"/>
              </a:spcBef>
              <a:spcAft>
                <a:spcPts val="0"/>
              </a:spcAft>
              <a:buSzPts val="3480"/>
              <a:buNone/>
              <a:defRPr sz="24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321" name="Google Shape;321;p40"/>
          <p:cNvSpPr txBox="1">
            <a:spLocks noGrp="1"/>
          </p:cNvSpPr>
          <p:nvPr>
            <p:ph type="body" idx="2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40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40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2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42"/>
          <p:cNvSpPr txBox="1">
            <a:spLocks noGrp="1"/>
          </p:cNvSpPr>
          <p:nvPr>
            <p:ph type="body" idx="1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343" name="Google Shape;343;p42"/>
          <p:cNvSpPr txBox="1">
            <a:spLocks noGrp="1"/>
          </p:cNvSpPr>
          <p:nvPr>
            <p:ph type="body" idx="2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42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42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2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4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44"/>
          <p:cNvSpPr txBox="1">
            <a:spLocks noGrp="1"/>
          </p:cNvSpPr>
          <p:nvPr>
            <p:ph type="body" idx="1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spcBef>
                <a:spcPts val="480"/>
              </a:spcBef>
              <a:spcAft>
                <a:spcPts val="0"/>
              </a:spcAft>
              <a:buSzPts val="3480"/>
              <a:buNone/>
              <a:defRPr sz="24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365" name="Google Shape;365;p44"/>
          <p:cNvSpPr txBox="1">
            <a:spLocks noGrp="1"/>
          </p:cNvSpPr>
          <p:nvPr>
            <p:ph type="body" idx="2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44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44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 rot="5400000">
            <a:off x="5412754" y="2574438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body" idx="1"/>
          </p:nvPr>
        </p:nvSpPr>
        <p:spPr>
          <a:xfrm rot="5400000">
            <a:off x="1569010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1"/>
          </p:nvPr>
        </p:nvSpPr>
        <p:spPr>
          <a:xfrm rot="5400000">
            <a:off x="3155950" y="493713"/>
            <a:ext cx="3357562" cy="770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1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2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>
            <a:spLocks noGrp="1"/>
          </p:cNvSpPr>
          <p:nvPr>
            <p:ph type="pic" idx="2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11" name="Google Shape;11;p1"/>
            <p:cNvSpPr/>
            <p:nvPr/>
          </p:nvSpPr>
          <p:spPr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l" t="t" r="r" b="b"/>
              <a:pathLst>
                <a:path w="860" h="2502" extrusionOk="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l" t="t" r="r" b="b"/>
              <a:pathLst>
                <a:path w="842" h="2433" extrusionOk="0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l" t="t" r="r" b="b"/>
              <a:pathLst>
                <a:path w="1220" h="1941" extrusionOk="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l" t="t" r="r" b="b"/>
              <a:pathLst>
                <a:path w="1495" h="1872" extrusionOk="0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l" t="t" r="r" b="b"/>
              <a:pathLst>
                <a:path w="2104" h="1875" extrusionOk="0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l" t="t" r="r" b="b"/>
              <a:pathLst>
                <a:path w="1676" h="1944" extrusionOk="0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/>
          <p:nvPr/>
        </p:nvSpPr>
        <p:spPr>
          <a:xfrm>
            <a:off x="203200" y="3771900"/>
            <a:ext cx="361950" cy="90487"/>
          </a:xfrm>
          <a:custGeom>
            <a:avLst/>
            <a:gdLst/>
            <a:ahLst/>
            <a:cxnLst/>
            <a:rect l="l" t="t" r="r" b="b"/>
            <a:pathLst>
              <a:path w="228" h="57" extrusionOk="0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560387" y="3867150"/>
            <a:ext cx="61912" cy="80962"/>
          </a:xfrm>
          <a:custGeom>
            <a:avLst/>
            <a:gdLst/>
            <a:ahLst/>
            <a:cxnLst/>
            <a:rect l="l" t="t" r="r" b="b"/>
            <a:pathLst>
              <a:path w="39" h="51" extrusionOk="0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7326312" y="6116637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3624262" y="6116637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8275637" y="6116637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oogle Shape;348;p43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349" name="Google Shape;349;p43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43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43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43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43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43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5" name="Google Shape;355;p43"/>
          <p:cNvSpPr txBox="1"/>
          <p:nvPr/>
        </p:nvSpPr>
        <p:spPr>
          <a:xfrm>
            <a:off x="969962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356" name="Google Shape;356;p43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357" name="Google Shape;357;p43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8" name="Google Shape;358;p43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9" name="Google Shape;359;p43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0" name="Google Shape;360;p43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1" name="Google Shape;361;p43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32" name="Google Shape;32;p3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>
            <a:off x="1973262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5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51" name="Google Shape;51;p5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9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147" name="Google Shape;147;p19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9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9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9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9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ftr" idx="11"/>
          </p:nvPr>
        </p:nvSpPr>
        <p:spPr>
          <a:xfrm>
            <a:off x="1973262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oogle Shape;165;p21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166" name="Google Shape;166;p21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1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1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1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1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1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2" name="Google Shape;172;p21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21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35"/>
          <p:cNvGrpSpPr/>
          <p:nvPr/>
        </p:nvGrpSpPr>
        <p:grpSpPr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262" name="Google Shape;262;p35"/>
            <p:cNvSpPr/>
            <p:nvPr/>
          </p:nvSpPr>
          <p:spPr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l" t="t" r="r" b="b"/>
              <a:pathLst>
                <a:path w="860" h="2502" extrusionOk="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5"/>
            <p:cNvSpPr/>
            <p:nvPr/>
          </p:nvSpPr>
          <p:spPr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l" t="t" r="r" b="b"/>
              <a:pathLst>
                <a:path w="842" h="2433" extrusionOk="0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5"/>
            <p:cNvSpPr/>
            <p:nvPr/>
          </p:nvSpPr>
          <p:spPr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l" t="t" r="r" b="b"/>
              <a:pathLst>
                <a:path w="1220" h="1941" extrusionOk="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5"/>
            <p:cNvSpPr/>
            <p:nvPr/>
          </p:nvSpPr>
          <p:spPr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l" t="t" r="r" b="b"/>
              <a:pathLst>
                <a:path w="1495" h="1872" extrusionOk="0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5"/>
            <p:cNvSpPr/>
            <p:nvPr/>
          </p:nvSpPr>
          <p:spPr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l" t="t" r="r" b="b"/>
              <a:pathLst>
                <a:path w="2104" h="1875" extrusionOk="0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5"/>
            <p:cNvSpPr/>
            <p:nvPr/>
          </p:nvSpPr>
          <p:spPr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l" t="t" r="r" b="b"/>
              <a:pathLst>
                <a:path w="1676" h="1944" extrusionOk="0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8" name="Google Shape;268;p35"/>
          <p:cNvSpPr/>
          <p:nvPr/>
        </p:nvSpPr>
        <p:spPr>
          <a:xfrm>
            <a:off x="203200" y="3771900"/>
            <a:ext cx="361950" cy="90487"/>
          </a:xfrm>
          <a:custGeom>
            <a:avLst/>
            <a:gdLst/>
            <a:ahLst/>
            <a:cxnLst/>
            <a:rect l="l" t="t" r="r" b="b"/>
            <a:pathLst>
              <a:path w="228" h="57" extrusionOk="0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/>
          <p:nvPr/>
        </p:nvSpPr>
        <p:spPr>
          <a:xfrm>
            <a:off x="560387" y="3867150"/>
            <a:ext cx="61912" cy="80962"/>
          </a:xfrm>
          <a:custGeom>
            <a:avLst/>
            <a:gdLst/>
            <a:ahLst/>
            <a:cxnLst/>
            <a:rect l="l" t="t" r="r" b="b"/>
            <a:pathLst>
              <a:path w="39" h="51" extrusionOk="0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1" name="Google Shape;271;p35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2" name="Google Shape;272;p35"/>
          <p:cNvSpPr txBox="1">
            <a:spLocks noGrp="1"/>
          </p:cNvSpPr>
          <p:nvPr>
            <p:ph type="dt" idx="10"/>
          </p:nvPr>
        </p:nvSpPr>
        <p:spPr>
          <a:xfrm>
            <a:off x="7326312" y="6116637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3" name="Google Shape;273;p35"/>
          <p:cNvSpPr txBox="1">
            <a:spLocks noGrp="1"/>
          </p:cNvSpPr>
          <p:nvPr>
            <p:ph type="ftr" idx="11"/>
          </p:nvPr>
        </p:nvSpPr>
        <p:spPr>
          <a:xfrm>
            <a:off x="3624262" y="6116637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4" name="Google Shape;274;p35"/>
          <p:cNvSpPr txBox="1">
            <a:spLocks noGrp="1"/>
          </p:cNvSpPr>
          <p:nvPr>
            <p:ph type="sldNum" idx="12"/>
          </p:nvPr>
        </p:nvSpPr>
        <p:spPr>
          <a:xfrm>
            <a:off x="8275637" y="6116637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37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283" name="Google Shape;283;p37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7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7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7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7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7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37"/>
          <p:cNvSpPr txBox="1"/>
          <p:nvPr/>
        </p:nvSpPr>
        <p:spPr>
          <a:xfrm>
            <a:off x="969962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290" name="Google Shape;290;p37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291" name="Google Shape;291;p37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93" name="Google Shape;293;p37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4" name="Google Shape;294;p37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Google Shape;295;p37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oogle Shape;304;p39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305" name="Google Shape;305;p39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9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9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9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9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9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1" name="Google Shape;311;p39"/>
          <p:cNvSpPr txBox="1"/>
          <p:nvPr/>
        </p:nvSpPr>
        <p:spPr>
          <a:xfrm>
            <a:off x="969962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312" name="Google Shape;312;p39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313" name="Google Shape;313;p39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15" name="Google Shape;315;p39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6" name="Google Shape;316;p39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7" name="Google Shape;317;p39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oogle Shape;326;p41"/>
          <p:cNvGrpSpPr/>
          <p:nvPr/>
        </p:nvGrpSpPr>
        <p:grpSpPr>
          <a:xfrm>
            <a:off x="0" y="0"/>
            <a:ext cx="2132012" cy="6858000"/>
            <a:chOff x="0" y="0"/>
            <a:chExt cx="2132013" cy="6858001"/>
          </a:xfrm>
        </p:grpSpPr>
        <p:sp>
          <p:nvSpPr>
            <p:cNvPr id="327" name="Google Shape;327;p41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41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41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41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41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287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41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3" name="Google Shape;333;p41"/>
          <p:cNvSpPr txBox="1"/>
          <p:nvPr/>
        </p:nvSpPr>
        <p:spPr>
          <a:xfrm>
            <a:off x="969962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334" name="Google Shape;334;p41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335" name="Google Shape;335;p41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41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7" name="Google Shape;337;p41"/>
          <p:cNvSpPr txBox="1">
            <a:spLocks noGrp="1"/>
          </p:cNvSpPr>
          <p:nvPr>
            <p:ph type="dt" idx="10"/>
          </p:nvPr>
        </p:nvSpPr>
        <p:spPr>
          <a:xfrm>
            <a:off x="7358062" y="6116637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41"/>
          <p:cNvSpPr txBox="1">
            <a:spLocks noGrp="1"/>
          </p:cNvSpPr>
          <p:nvPr>
            <p:ph type="ftr" idx="11"/>
          </p:nvPr>
        </p:nvSpPr>
        <p:spPr>
          <a:xfrm>
            <a:off x="1987550" y="6116637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Google Shape;339;p41"/>
          <p:cNvSpPr txBox="1">
            <a:spLocks noGrp="1"/>
          </p:cNvSpPr>
          <p:nvPr>
            <p:ph type="sldNum" idx="12"/>
          </p:nvPr>
        </p:nvSpPr>
        <p:spPr>
          <a:xfrm>
            <a:off x="8274050" y="6116637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rbel"/>
              <a:buNone/>
              <a:defRPr sz="1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5"/>
          <p:cNvSpPr txBox="1">
            <a:spLocks noGrp="1"/>
          </p:cNvSpPr>
          <p:nvPr>
            <p:ph type="ctrTitle"/>
          </p:nvPr>
        </p:nvSpPr>
        <p:spPr>
          <a:xfrm>
            <a:off x="457200" y="12192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</a:t>
            </a:r>
            <a:b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/>
            </a:r>
            <a:b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        </a:t>
            </a: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Welcome </a:t>
            </a:r>
            <a:b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              Back to School Night</a:t>
            </a:r>
            <a:b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               6</a:t>
            </a:r>
            <a:r>
              <a:rPr lang="en-US" sz="2400" b="0" i="0" u="none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Grade Orientation</a:t>
            </a:r>
            <a:b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               August 22, 2019</a:t>
            </a:r>
            <a:endParaRPr/>
          </a:p>
        </p:txBody>
      </p:sp>
      <p:sp>
        <p:nvSpPr>
          <p:cNvPr id="375" name="Google Shape;375;p45"/>
          <p:cNvSpPr txBox="1">
            <a:spLocks noGrp="1"/>
          </p:cNvSpPr>
          <p:nvPr>
            <p:ph type="subTitle" idx="1"/>
          </p:nvPr>
        </p:nvSpPr>
        <p:spPr>
          <a:xfrm>
            <a:off x="990600" y="1828800"/>
            <a:ext cx="76962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en-US" sz="2400" b="1" i="0" u="none">
                <a:solidFill>
                  <a:srgbClr val="0070C0"/>
                </a:solidFill>
                <a:latin typeface="Corbel"/>
                <a:ea typeface="Corbel"/>
                <a:cs typeface="Corbel"/>
                <a:sym typeface="Corbel"/>
              </a:rPr>
              <a:t>        Orchard Middle School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320"/>
              <a:buNone/>
            </a:pPr>
            <a:r>
              <a:rPr lang="en-US" sz="16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There is a sign in sheet at each table</a:t>
            </a:r>
            <a:endParaRPr sz="1600" b="1" i="0" u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lvl="0" indent="0" algn="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4060"/>
              <a:buNone/>
            </a:pPr>
            <a:endParaRPr sz="2800" b="0" i="0" u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lvl="0" indent="0" algn="r" rtl="0">
              <a:spcBef>
                <a:spcPts val="560"/>
              </a:spcBef>
              <a:spcAft>
                <a:spcPts val="0"/>
              </a:spcAft>
              <a:buSzPts val="4060"/>
              <a:buNone/>
            </a:pPr>
            <a:endParaRPr sz="2800" b="0" i="0" u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376" name="Google Shape;376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4800" y="2895600"/>
            <a:ext cx="4572000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4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5" name="Google Shape;435;p54"/>
          <p:cNvSpPr txBox="1">
            <a:spLocks noGrp="1"/>
          </p:cNvSpPr>
          <p:nvPr>
            <p:ph type="body" idx="1"/>
          </p:nvPr>
        </p:nvSpPr>
        <p:spPr>
          <a:xfrm>
            <a:off x="982662" y="1219200"/>
            <a:ext cx="7704137" cy="4779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10875"/>
              <a:buFont typeface="Arial"/>
              <a:buNone/>
            </a:pPr>
            <a:r>
              <a:rPr lang="en-US" sz="75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Homework daily!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5"/>
          <p:cNvSpPr txBox="1">
            <a:spLocks noGrp="1"/>
          </p:cNvSpPr>
          <p:nvPr>
            <p:ph type="title"/>
          </p:nvPr>
        </p:nvSpPr>
        <p:spPr>
          <a:xfrm>
            <a:off x="982650" y="127250"/>
            <a:ext cx="77040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Social Studies</a:t>
            </a:r>
            <a:endParaRPr/>
          </a:p>
        </p:txBody>
      </p:sp>
      <p:sp>
        <p:nvSpPr>
          <p:cNvPr id="441" name="Google Shape;441;p55"/>
          <p:cNvSpPr txBox="1">
            <a:spLocks noGrp="1"/>
          </p:cNvSpPr>
          <p:nvPr>
            <p:ph type="body" idx="1"/>
          </p:nvPr>
        </p:nvSpPr>
        <p:spPr>
          <a:xfrm>
            <a:off x="982650" y="2219750"/>
            <a:ext cx="7704000" cy="43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3770"/>
              <a:buFont typeface="Arial"/>
              <a:buChar char="•"/>
            </a:pPr>
            <a:r>
              <a:rPr lang="en-US" sz="2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Binder with 8 dividers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1120"/>
              </a:spcBef>
              <a:spcAft>
                <a:spcPts val="0"/>
              </a:spcAft>
              <a:buClr>
                <a:srgbClr val="1287C3"/>
              </a:buClr>
              <a:buSzPts val="3770"/>
              <a:buFont typeface="Arial"/>
              <a:buChar char="•"/>
            </a:pPr>
            <a:r>
              <a:rPr lang="en-US" sz="2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Interactive Student Notebook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1120"/>
              </a:spcBef>
              <a:spcAft>
                <a:spcPts val="0"/>
              </a:spcAft>
              <a:buClr>
                <a:srgbClr val="1287C3"/>
              </a:buClr>
              <a:buSzPts val="3770"/>
              <a:buFont typeface="Arial"/>
              <a:buChar char="•"/>
            </a:pPr>
            <a:r>
              <a:rPr lang="en-US" sz="2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Topics covered this year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Early Humans and the Rise of Civilization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Ancient Egypt and the Near East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Ancient India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Ancient China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Ancient Greece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Ancient Rome</a:t>
            </a:r>
            <a:endParaRPr/>
          </a:p>
          <a:p>
            <a:pPr marL="285750" marR="0" lvl="0" indent="-83185" algn="l" rtl="0">
              <a:spcBef>
                <a:spcPts val="1040"/>
              </a:spcBef>
              <a:spcAft>
                <a:spcPts val="0"/>
              </a:spcAft>
              <a:buClr>
                <a:srgbClr val="1287C3"/>
              </a:buClr>
              <a:buSzPts val="319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6"/>
          <p:cNvSpPr txBox="1">
            <a:spLocks noGrp="1"/>
          </p:cNvSpPr>
          <p:nvPr>
            <p:ph type="title"/>
          </p:nvPr>
        </p:nvSpPr>
        <p:spPr>
          <a:xfrm>
            <a:off x="982650" y="-94675"/>
            <a:ext cx="7704000" cy="10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Grading</a:t>
            </a:r>
            <a:endParaRPr/>
          </a:p>
        </p:txBody>
      </p:sp>
      <p:sp>
        <p:nvSpPr>
          <p:cNvPr id="447" name="Google Shape;447;p56"/>
          <p:cNvSpPr txBox="1">
            <a:spLocks noGrp="1"/>
          </p:cNvSpPr>
          <p:nvPr>
            <p:ph type="body" idx="1"/>
          </p:nvPr>
        </p:nvSpPr>
        <p:spPr>
          <a:xfrm>
            <a:off x="982650" y="1420300"/>
            <a:ext cx="7704000" cy="5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60%   Mastery of Standards 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(assessments and projects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*test corrections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*growth mindset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40%   Binder Work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-Interactive Student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Notebook (ISN)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-Cornell Notes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-Mapping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-Special assignments</a:t>
            </a:r>
            <a:endParaRPr/>
          </a:p>
          <a:p>
            <a:pPr marL="285750" marR="0" lvl="0" indent="-64770" algn="l" rtl="0"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7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3" name="Google Shape;453;p57"/>
          <p:cNvSpPr txBox="1">
            <a:spLocks noGrp="1"/>
          </p:cNvSpPr>
          <p:nvPr>
            <p:ph type="body" idx="1"/>
          </p:nvPr>
        </p:nvSpPr>
        <p:spPr>
          <a:xfrm>
            <a:off x="982662" y="685800"/>
            <a:ext cx="7704137" cy="531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87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Homework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*a couple of times a week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1.Unfinished classwork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2.Study for tests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3.Projects</a:t>
            </a:r>
            <a:endParaRPr/>
          </a:p>
          <a:p>
            <a:pPr marL="285750" marR="0" lvl="0" indent="-27940" algn="l" rtl="0">
              <a:spcBef>
                <a:spcPts val="116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8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9" name="Google Shape;459;p58"/>
          <p:cNvSpPr txBox="1">
            <a:spLocks noGrp="1"/>
          </p:cNvSpPr>
          <p:nvPr>
            <p:ph type="body" idx="1"/>
          </p:nvPr>
        </p:nvSpPr>
        <p:spPr>
          <a:xfrm>
            <a:off x="871537" y="1676400"/>
            <a:ext cx="7408862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1" i="1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-5524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287C3"/>
              </a:buClr>
              <a:buSzPts val="8700"/>
              <a:buFont typeface="Arial"/>
              <a:buChar char="•"/>
            </a:pPr>
            <a:r>
              <a:rPr lang="en-US" sz="6000" b="1" i="1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Google Classroom</a:t>
            </a:r>
            <a:endParaRPr sz="60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285750" marR="0" lvl="0" indent="-64770" algn="l" rtl="0">
              <a:spcBef>
                <a:spcPts val="4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59"/>
          <p:cNvSpPr txBox="1">
            <a:spLocks noGrp="1"/>
          </p:cNvSpPr>
          <p:nvPr>
            <p:ph type="title"/>
          </p:nvPr>
        </p:nvSpPr>
        <p:spPr>
          <a:xfrm>
            <a:off x="982662" y="76200"/>
            <a:ext cx="7704137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5" name="Google Shape;465;p59"/>
          <p:cNvSpPr txBox="1">
            <a:spLocks noGrp="1"/>
          </p:cNvSpPr>
          <p:nvPr>
            <p:ph type="body" idx="1"/>
          </p:nvPr>
        </p:nvSpPr>
        <p:spPr>
          <a:xfrm>
            <a:off x="982662" y="990600"/>
            <a:ext cx="7704137" cy="500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42950" marR="0" lvl="1" indent="-2730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87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6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Introductions</a:t>
            </a:r>
            <a:endParaRPr/>
          </a:p>
        </p:txBody>
      </p:sp>
      <p:sp>
        <p:nvSpPr>
          <p:cNvPr id="382" name="Google Shape;382;p46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3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Ms. Forrest</a:t>
            </a:r>
            <a:endParaRPr/>
          </a:p>
          <a:p>
            <a:pPr marL="285750" marR="0" lvl="0" indent="-3683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Mr. Bushell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Grading Periods</a:t>
            </a:r>
            <a:endParaRPr/>
          </a:p>
        </p:txBody>
      </p:sp>
      <p:sp>
        <p:nvSpPr>
          <p:cNvPr id="388" name="Google Shape;388;p47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3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6477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aphicFrame>
        <p:nvGraphicFramePr>
          <p:cNvPr id="389" name="Google Shape;389;p47"/>
          <p:cNvGraphicFramePr/>
          <p:nvPr/>
        </p:nvGraphicFramePr>
        <p:xfrm>
          <a:off x="1066800" y="205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{8181C7B2-426A-4AB8-9099-942106B5210A}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Semester 1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August 14- January 10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Semester 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January 13- June 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Quarter 1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August 14 - October 18</a:t>
                      </a:r>
                      <a:r>
                        <a:rPr lang="en-US" sz="1800" b="0" i="0" u="none" strike="noStrike" cap="none" baseline="30000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th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C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Progress Report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Quarter 3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January 13 -  March 24</a:t>
                      </a:r>
                      <a:r>
                        <a:rPr lang="en-US" sz="1800" b="0" i="0" u="none" strike="noStrike" cap="none" baseline="30000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th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C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Progress Report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Quarter 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October 21</a:t>
                      </a:r>
                      <a:r>
                        <a:rPr lang="en-US" sz="1800" b="0" i="0" u="none" strike="noStrike" cap="none" baseline="30000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st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 - January 10th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C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Report Card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Quarter 4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March 25</a:t>
                      </a:r>
                      <a:r>
                        <a:rPr lang="en-US" sz="1800" b="0" i="0" u="none" strike="noStrike" cap="none" baseline="30000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th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– June 3</a:t>
                      </a:r>
                      <a:r>
                        <a:rPr lang="en-US" sz="1800" b="0" i="0" u="none" strike="noStrike" cap="none" baseline="30000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rd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C0000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Report Card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8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orbel"/>
              <a:buNone/>
            </a:pPr>
            <a:r>
              <a:rPr lang="en-US" sz="5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Stay Connected</a:t>
            </a:r>
            <a:endParaRPr/>
          </a:p>
        </p:txBody>
      </p:sp>
      <p:sp>
        <p:nvSpPr>
          <p:cNvPr id="395" name="Google Shape;395;p48"/>
          <p:cNvSpPr txBox="1">
            <a:spLocks noGrp="1"/>
          </p:cNvSpPr>
          <p:nvPr>
            <p:ph type="body" idx="1"/>
          </p:nvPr>
        </p:nvSpPr>
        <p:spPr>
          <a:xfrm>
            <a:off x="982662" y="1981200"/>
            <a:ext cx="7704137" cy="401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7250"/>
              <a:buFont typeface="Arial"/>
              <a:buNone/>
            </a:pPr>
            <a:endParaRPr sz="5000" b="0" i="0" u="none">
              <a:solidFill>
                <a:srgbClr val="1287C3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1287C3"/>
              </a:buClr>
              <a:buSzPts val="5075"/>
              <a:buFont typeface="Arial"/>
              <a:buNone/>
            </a:pPr>
            <a:r>
              <a:rPr lang="en-US" sz="3500">
                <a:solidFill>
                  <a:srgbClr val="1287C3"/>
                </a:solidFill>
              </a:rPr>
              <a:t>Email</a:t>
            </a:r>
            <a:r>
              <a:rPr lang="en-US" sz="35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 Teachers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1287C3"/>
              </a:buClr>
              <a:buSzPts val="5075"/>
              <a:buFont typeface="Arial"/>
              <a:buNone/>
            </a:pPr>
            <a:r>
              <a:rPr lang="en-US" sz="35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Check Power School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1287C3"/>
              </a:buClr>
              <a:buSzPts val="5075"/>
              <a:buFont typeface="Arial"/>
              <a:buNone/>
            </a:pPr>
            <a:r>
              <a:rPr lang="en-US" sz="35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Sign-Up for Remind App</a:t>
            </a:r>
            <a:endParaRPr/>
          </a:p>
          <a:p>
            <a:pPr marL="0" marR="0" lvl="0" indent="-22098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text message communication</a:t>
            </a:r>
            <a:endParaRPr/>
          </a:p>
          <a:p>
            <a:pPr marL="730250" marR="0" lvl="1" indent="-27305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Class codes were sent home.</a:t>
            </a:r>
            <a:endParaRPr/>
          </a:p>
          <a:p>
            <a:pPr marL="730250" marR="0" lvl="1" indent="-27305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Ms. Forrest’s website:     jforrest.weebly.com </a:t>
            </a:r>
            <a:endParaRPr/>
          </a:p>
          <a:p>
            <a:pPr marL="285750" marR="0" lvl="0" indent="-101600" algn="l" rtl="0">
              <a:spcBef>
                <a:spcPts val="4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9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rbel"/>
              <a:buNone/>
            </a:pPr>
            <a: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/>
            </a:r>
            <a:b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/>
            </a:r>
            <a:b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6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Organization is Key</a:t>
            </a: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!</a:t>
            </a:r>
            <a:b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5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/>
            </a:r>
            <a:br>
              <a:rPr lang="en-US" sz="5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401" name="Google Shape;401;p49"/>
          <p:cNvSpPr txBox="1">
            <a:spLocks noGrp="1"/>
          </p:cNvSpPr>
          <p:nvPr>
            <p:ph type="body" idx="1"/>
          </p:nvPr>
        </p:nvSpPr>
        <p:spPr>
          <a:xfrm>
            <a:off x="982662" y="2667000"/>
            <a:ext cx="7704137" cy="333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None/>
            </a:pPr>
            <a:r>
              <a:rPr lang="en-US" sz="40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Student Planners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None/>
            </a:pPr>
            <a:r>
              <a:rPr lang="en-US" sz="40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Backpack checks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None/>
            </a:pPr>
            <a:r>
              <a:rPr lang="en-US" sz="40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Binder/notebooks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None/>
            </a:pPr>
            <a:r>
              <a:rPr lang="en-US" sz="4000" b="0" i="0" u="none">
                <a:solidFill>
                  <a:srgbClr val="1287C3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/>
          </a:p>
          <a:p>
            <a:pPr marL="285750" marR="0" lvl="0" indent="0" algn="l" rtl="0">
              <a:spcBef>
                <a:spcPts val="1400"/>
              </a:spcBef>
              <a:spcAft>
                <a:spcPts val="0"/>
              </a:spcAft>
              <a:buClr>
                <a:srgbClr val="1287C3"/>
              </a:buClr>
              <a:buSzPts val="5800"/>
              <a:buFont typeface="Arial"/>
              <a:buNone/>
            </a:pPr>
            <a:endParaRPr sz="4000" b="0" i="0" u="none">
              <a:solidFill>
                <a:srgbClr val="1287C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0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r>
              <a:rPr lang="en-US" sz="4000" b="0" i="0" u="none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grade Language Arts</a:t>
            </a:r>
            <a:endParaRPr/>
          </a:p>
        </p:txBody>
      </p:sp>
      <p:sp>
        <p:nvSpPr>
          <p:cNvPr id="407" name="Google Shape;407;p50"/>
          <p:cNvSpPr txBox="1">
            <a:spLocks noGrp="1"/>
          </p:cNvSpPr>
          <p:nvPr>
            <p:ph type="body" idx="1"/>
          </p:nvPr>
        </p:nvSpPr>
        <p:spPr>
          <a:xfrm>
            <a:off x="982662" y="1905000"/>
            <a:ext cx="7704137" cy="409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94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464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Paths to College and Career 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9464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rgbClr val="1287C3"/>
              </a:buClr>
              <a:buSzPts val="464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Closely and Writing to Learn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-Working with Evidence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-Understanding Perspectives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-Reading for Research and Writing an Argument</a:t>
            </a:r>
            <a:endParaRPr/>
          </a:p>
          <a:p>
            <a:pPr marL="285750" marR="0" lvl="0" indent="-64770" algn="l" rtl="0"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1"/>
          <p:cNvSpPr txBox="1">
            <a:spLocks noGrp="1"/>
          </p:cNvSpPr>
          <p:nvPr>
            <p:ph type="title"/>
          </p:nvPr>
        </p:nvSpPr>
        <p:spPr>
          <a:xfrm>
            <a:off x="982662" y="457200"/>
            <a:ext cx="7704137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r>
              <a:rPr lang="en-US" sz="4000" b="0" i="0" u="none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grade Language Arts</a:t>
            </a:r>
            <a:endParaRPr/>
          </a:p>
        </p:txBody>
      </p:sp>
      <p:sp>
        <p:nvSpPr>
          <p:cNvPr id="413" name="Google Shape;413;p51"/>
          <p:cNvSpPr txBox="1">
            <a:spLocks noGrp="1"/>
          </p:cNvSpPr>
          <p:nvPr>
            <p:ph type="body" idx="1"/>
          </p:nvPr>
        </p:nvSpPr>
        <p:spPr>
          <a:xfrm>
            <a:off x="982662" y="1828800"/>
            <a:ext cx="7704137" cy="417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42950" marR="0" lvl="1" indent="-1752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Vocabulary Development</a:t>
            </a:r>
            <a:r>
              <a:rPr lang="en-US" sz="2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: 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Academic and content specific 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Word study (root words, suffixes and prefixes)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Flocabulary- common 6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grade words learned through music and lyrics</a:t>
            </a: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Writing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1287C3"/>
              </a:buClr>
              <a:buSzPts val="203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Informational, argumentative, and narrative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Grammar and Mechanics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Listening/Speaking Skills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Critical thinking/Collaboration</a:t>
            </a:r>
            <a:endParaRPr/>
          </a:p>
          <a:p>
            <a:pPr marL="273050" marR="0" lvl="0" indent="-27305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Common Core State Standards</a:t>
            </a:r>
            <a:endParaRPr/>
          </a:p>
          <a:p>
            <a:pPr marL="285750" marR="0" lvl="0" indent="-64770" algn="l" rtl="0">
              <a:spcBef>
                <a:spcPts val="108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2"/>
          <p:cNvSpPr txBox="1">
            <a:spLocks noGrp="1"/>
          </p:cNvSpPr>
          <p:nvPr>
            <p:ph type="title"/>
          </p:nvPr>
        </p:nvSpPr>
        <p:spPr>
          <a:xfrm>
            <a:off x="982662" y="160337"/>
            <a:ext cx="7704137" cy="121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None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/>
            </a:r>
            <a:b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r>
              <a:rPr lang="en-US" sz="3600" b="0" i="0" u="none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grade Language Arts</a:t>
            </a:r>
            <a:b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419" name="Google Shape;419;p52"/>
          <p:cNvSpPr txBox="1">
            <a:spLocks noGrp="1"/>
          </p:cNvSpPr>
          <p:nvPr>
            <p:ph type="body" idx="1"/>
          </p:nvPr>
        </p:nvSpPr>
        <p:spPr>
          <a:xfrm>
            <a:off x="982662" y="1981200"/>
            <a:ext cx="374015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Reading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Novels as a class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Articles/handouts from Mr. Bushell and Ms. Forrest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Reading Logs and Monthly book reviews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Accelerated reading program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Library</a:t>
            </a:r>
            <a:endParaRPr/>
          </a:p>
          <a:p>
            <a:pPr marL="1200150" marR="0" lvl="2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school  </a:t>
            </a:r>
            <a:r>
              <a:rPr lang="en-US"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(opening in a few weeks) </a:t>
            </a: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200150" marR="0" lvl="2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class</a:t>
            </a:r>
            <a:endParaRPr/>
          </a:p>
          <a:p>
            <a:pPr marL="1200150" marR="0" lvl="2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public</a:t>
            </a: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87C3"/>
              </a:buClr>
              <a:buSzPts val="29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42950" marR="0" lvl="1" indent="-175259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42950" marR="0" lvl="1" indent="-175259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42950" marR="0" lvl="1" indent="-175259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42950" marR="0" lvl="1" indent="-175259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285750" marR="0" lvl="0" indent="-175260" algn="l" rtl="0">
              <a:spcBef>
                <a:spcPts val="840"/>
              </a:spcBef>
              <a:spcAft>
                <a:spcPts val="0"/>
              </a:spcAft>
              <a:buClr>
                <a:srgbClr val="1287C3"/>
              </a:buClr>
              <a:buSzPts val="174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20" name="Google Shape;420;p52" descr="Image result for the lightning thief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52" descr="Image result for the lightning thief"/>
          <p:cNvSpPr txBox="1"/>
          <p:nvPr/>
        </p:nvSpPr>
        <p:spPr>
          <a:xfrm>
            <a:off x="307975" y="79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Google Shape;422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3429000"/>
            <a:ext cx="2095500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52"/>
          <p:cNvSpPr txBox="1">
            <a:spLocks noGrp="1"/>
          </p:cNvSpPr>
          <p:nvPr>
            <p:ph type="body" idx="2"/>
          </p:nvPr>
        </p:nvSpPr>
        <p:spPr>
          <a:xfrm>
            <a:off x="4946650" y="2667000"/>
            <a:ext cx="3740150" cy="334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6477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endParaRPr sz="2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3"/>
          <p:cNvSpPr txBox="1">
            <a:spLocks noGrp="1"/>
          </p:cNvSpPr>
          <p:nvPr>
            <p:ph type="title"/>
          </p:nvPr>
        </p:nvSpPr>
        <p:spPr>
          <a:xfrm>
            <a:off x="982650" y="457200"/>
            <a:ext cx="77040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Grading</a:t>
            </a:r>
            <a:endParaRPr/>
          </a:p>
        </p:txBody>
      </p:sp>
      <p:sp>
        <p:nvSpPr>
          <p:cNvPr id="429" name="Google Shape;429;p53"/>
          <p:cNvSpPr txBox="1">
            <a:spLocks noGrp="1"/>
          </p:cNvSpPr>
          <p:nvPr>
            <p:ph type="body" idx="1"/>
          </p:nvPr>
        </p:nvSpPr>
        <p:spPr>
          <a:xfrm>
            <a:off x="982650" y="1569096"/>
            <a:ext cx="7704000" cy="44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60%  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Mastery of  Standards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(assessments and projects)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*test corrections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*growth mindset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406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40%  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-ELA Notebook (Forrest) 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-Workbook/assignments (Bushell)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-Flocabulary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287C3"/>
              </a:buClr>
              <a:buSzPts val="348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-Accelerated Reading 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(logs and meeting goals)</a:t>
            </a:r>
            <a:endParaRPr/>
          </a:p>
          <a:p>
            <a:pPr marL="285750" marR="0" lvl="0" indent="-120015" algn="l" rtl="0">
              <a:spcBef>
                <a:spcPts val="960"/>
              </a:spcBef>
              <a:spcAft>
                <a:spcPts val="0"/>
              </a:spcAft>
              <a:buClr>
                <a:srgbClr val="1287C3"/>
              </a:buClr>
              <a:buSzPts val="261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116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Corbel</vt:lpstr>
      <vt:lpstr>6_Parallax</vt:lpstr>
      <vt:lpstr>3_Parallax</vt:lpstr>
      <vt:lpstr>1_Parallax</vt:lpstr>
      <vt:lpstr>7_Parallax</vt:lpstr>
      <vt:lpstr>Parallax</vt:lpstr>
      <vt:lpstr>2_Parallax</vt:lpstr>
      <vt:lpstr>4_Parallax</vt:lpstr>
      <vt:lpstr>5_Parallax</vt:lpstr>
      <vt:lpstr>8_Parallax</vt:lpstr>
      <vt:lpstr>9_Parallax</vt:lpstr>
      <vt:lpstr>                                        Welcome                               Back to School Night                               6th Grade Orientation                               August 22, 2019</vt:lpstr>
      <vt:lpstr>Introductions</vt:lpstr>
      <vt:lpstr>Grading Periods</vt:lpstr>
      <vt:lpstr>Stay Connected</vt:lpstr>
      <vt:lpstr>  Organization is Key!  </vt:lpstr>
      <vt:lpstr>6th grade Language Arts</vt:lpstr>
      <vt:lpstr>6th grade Language Arts</vt:lpstr>
      <vt:lpstr> 6th grade Language Arts </vt:lpstr>
      <vt:lpstr>Grading</vt:lpstr>
      <vt:lpstr>PowerPoint Presentation</vt:lpstr>
      <vt:lpstr>Social Studies</vt:lpstr>
      <vt:lpstr>Grading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Welcome                               Back to School Night                               6th Grade Orientation                               August 22, 2019</dc:title>
  <dc:creator>Jeannette Forrest</dc:creator>
  <cp:lastModifiedBy>Jeannette Forrest</cp:lastModifiedBy>
  <cp:revision>1</cp:revision>
  <dcterms:modified xsi:type="dcterms:W3CDTF">2019-08-23T00:06:29Z</dcterms:modified>
</cp:coreProperties>
</file>